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6"/>
  </p:notesMasterIdLst>
  <p:sldIdLst>
    <p:sldId id="256" r:id="rId2"/>
    <p:sldId id="373" r:id="rId3"/>
    <p:sldId id="375" r:id="rId4"/>
    <p:sldId id="384" r:id="rId5"/>
    <p:sldId id="385" r:id="rId6"/>
    <p:sldId id="386" r:id="rId7"/>
    <p:sldId id="383" r:id="rId8"/>
    <p:sldId id="389" r:id="rId9"/>
    <p:sldId id="390" r:id="rId10"/>
    <p:sldId id="391" r:id="rId11"/>
    <p:sldId id="394" r:id="rId12"/>
    <p:sldId id="392" r:id="rId13"/>
    <p:sldId id="387" r:id="rId14"/>
    <p:sldId id="393" r:id="rId15"/>
    <p:sldId id="388" r:id="rId16"/>
    <p:sldId id="344" r:id="rId17"/>
    <p:sldId id="377" r:id="rId18"/>
    <p:sldId id="395" r:id="rId19"/>
    <p:sldId id="376" r:id="rId20"/>
    <p:sldId id="357" r:id="rId21"/>
    <p:sldId id="396" r:id="rId22"/>
    <p:sldId id="397" r:id="rId23"/>
    <p:sldId id="398" r:id="rId24"/>
    <p:sldId id="374" r:id="rId25"/>
    <p:sldId id="382" r:id="rId26"/>
    <p:sldId id="400" r:id="rId27"/>
    <p:sldId id="401" r:id="rId28"/>
    <p:sldId id="402" r:id="rId29"/>
    <p:sldId id="403" r:id="rId30"/>
    <p:sldId id="405" r:id="rId31"/>
    <p:sldId id="406" r:id="rId32"/>
    <p:sldId id="404" r:id="rId33"/>
    <p:sldId id="301" r:id="rId34"/>
    <p:sldId id="40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527C6DAD-B983-8E4B-B112-2961C46DA862}">
          <p14:sldIdLst>
            <p14:sldId id="256"/>
            <p14:sldId id="373"/>
          </p14:sldIdLst>
        </p14:section>
        <p14:section name="Motivation" id="{05BA40CA-6209-AB46-8761-B08A4A4B35A4}">
          <p14:sldIdLst>
            <p14:sldId id="375"/>
            <p14:sldId id="384"/>
            <p14:sldId id="385"/>
            <p14:sldId id="386"/>
            <p14:sldId id="383"/>
            <p14:sldId id="389"/>
            <p14:sldId id="390"/>
            <p14:sldId id="391"/>
            <p14:sldId id="394"/>
            <p14:sldId id="392"/>
            <p14:sldId id="387"/>
            <p14:sldId id="393"/>
            <p14:sldId id="388"/>
          </p14:sldIdLst>
        </p14:section>
        <p14:section name="Environment" id="{DDD69908-065E-174B-93F9-2B17126C63CB}">
          <p14:sldIdLst>
            <p14:sldId id="344"/>
            <p14:sldId id="377"/>
            <p14:sldId id="395"/>
            <p14:sldId id="376"/>
            <p14:sldId id="357"/>
            <p14:sldId id="396"/>
            <p14:sldId id="397"/>
            <p14:sldId id="398"/>
          </p14:sldIdLst>
        </p14:section>
        <p14:section name="Challenge" id="{30C314E1-658D-8F4B-88E4-3DB9E08FC013}">
          <p14:sldIdLst>
            <p14:sldId id="374"/>
            <p14:sldId id="382"/>
            <p14:sldId id="400"/>
            <p14:sldId id="401"/>
            <p14:sldId id="402"/>
            <p14:sldId id="403"/>
            <p14:sldId id="405"/>
            <p14:sldId id="406"/>
            <p14:sldId id="404"/>
          </p14:sldIdLst>
        </p14:section>
        <p14:section name="end" id="{EE857F6F-7FD5-644F-8679-010F7E321B91}">
          <p14:sldIdLst>
            <p14:sldId id="301"/>
            <p14:sldId id="4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0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9" autoAdjust="0"/>
    <p:restoredTop sz="89824" autoAdjust="0"/>
  </p:normalViewPr>
  <p:slideViewPr>
    <p:cSldViewPr snapToGrid="0" showGuides="1">
      <p:cViewPr>
        <p:scale>
          <a:sx n="50" d="100"/>
          <a:sy n="50" d="100"/>
        </p:scale>
        <p:origin x="2056" y="1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7A10C-87C9-49E5-AE05-110105D8C539}" type="datetimeFigureOut">
              <a:rPr lang="zh-TW" altLang="en-US" smtClean="0"/>
              <a:t>2018/7/18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F9334-C2B5-40DC-A82F-94CC416C97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8941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3901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每次到超市或商店結帳買東西都要排隊</a:t>
            </a:r>
          </a:p>
          <a:p>
            <a:r>
              <a:rPr lang="zh-TW" altLang="en-US" dirty="0" smtClean="0"/>
              <a:t>很辛苦   而在業主方面，結帳人員控管也相當重要</a:t>
            </a:r>
          </a:p>
          <a:p>
            <a:r>
              <a:rPr lang="zh-TW" altLang="en-US" dirty="0" smtClean="0"/>
              <a:t>是成本之一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908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先出現了</a:t>
            </a:r>
            <a:r>
              <a:rPr lang="zh-TW" altLang="en-US" dirty="0" smtClean="0"/>
              <a:t>自己結帳</a:t>
            </a:r>
            <a:r>
              <a:rPr lang="zh-TW" altLang="en-US" dirty="0" smtClean="0"/>
              <a:t>的</a:t>
            </a:r>
            <a:r>
              <a:rPr lang="zh-TW" altLang="en-US" dirty="0" smtClean="0"/>
              <a:t>超市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6707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由於機器學習進化帶起影像辨識技術的躍進</a:t>
            </a:r>
          </a:p>
          <a:p>
            <a:r>
              <a:rPr lang="zh-TW" altLang="en-US" dirty="0" smtClean="0"/>
              <a:t>出現了無人商店的創意產品</a:t>
            </a:r>
          </a:p>
          <a:p>
            <a:r>
              <a:rPr lang="en-US" altLang="zh-TW" dirty="0" smtClean="0"/>
              <a:t>Amazon </a:t>
            </a:r>
            <a:r>
              <a:rPr lang="zh-TW" altLang="en-US" dirty="0" smtClean="0"/>
              <a:t>率先實踐這項產品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5520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039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5295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6764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3608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="" xmlns:a16="http://schemas.microsoft.com/office/drawing/2014/main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="" xmlns:a16="http://schemas.microsoft.com/office/drawing/2014/main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="" xmlns:a16="http://schemas.microsoft.com/office/drawing/2014/main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="" xmlns:a16="http://schemas.microsoft.com/office/drawing/2014/main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="" xmlns:a16="http://schemas.microsoft.com/office/drawing/2014/main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611967"/>
            <a:ext cx="11273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2" name="矩形 11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35360" y="1718786"/>
            <a:ext cx="11521280" cy="4590533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 algn="r"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7" name="矩形 16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6504885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直排標題及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/>
        </p:nvGrpSpPr>
        <p:grpSpPr>
          <a:xfrm rot="5400000">
            <a:off x="7435403" y="2116982"/>
            <a:ext cx="6873577" cy="2639617"/>
            <a:chOff x="0" y="-27384"/>
            <a:chExt cx="12192000" cy="1619722"/>
          </a:xfrm>
        </p:grpSpPr>
        <p:sp>
          <p:nvSpPr>
            <p:cNvPr id="24" name="矩形 23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0" y="6611968"/>
            <a:ext cx="9552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772284" y="577167"/>
            <a:ext cx="2084355" cy="5732153"/>
          </a:xfrm>
          <a:prstGeom prst="rect">
            <a:avLst/>
          </a:prstGeom>
        </p:spPr>
        <p:txBody>
          <a:bodyPr vert="eaVert" anchor="b"/>
          <a:lstStyle>
            <a:lvl1pPr>
              <a:lnSpc>
                <a:spcPct val="100000"/>
              </a:lnSpc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3" name="矩形 1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132582"/>
            <a:ext cx="582756" cy="353303"/>
          </a:xfrm>
          <a:prstGeom prst="rect">
            <a:avLst/>
          </a:prstGeom>
          <a:effectLst/>
        </p:spPr>
      </p:pic>
      <p:sp>
        <p:nvSpPr>
          <p:cNvPr id="15" name="直排文字版面配置區 2">
            <a:extLst>
              <a:ext uri="{FF2B5EF4-FFF2-40B4-BE49-F238E27FC236}">
                <a16:creationId xmlns="" xmlns:a16="http://schemas.microsoft.com/office/drawing/2014/main" id="{5B0754CD-A593-D647-8F43-33A88CDADB61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335360" y="564936"/>
            <a:ext cx="8984218" cy="5744384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="" xmlns:a16="http://schemas.microsoft.com/office/drawing/2014/main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="" xmlns:a16="http://schemas.microsoft.com/office/drawing/2014/main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="" xmlns:a16="http://schemas.microsoft.com/office/drawing/2014/main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="" xmlns:a16="http://schemas.microsoft.com/office/drawing/2014/main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="" xmlns:a16="http://schemas.microsoft.com/office/drawing/2014/main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63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21" name="矩形 2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81328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0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1" name="群組 3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2" name="矩形 3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5" r="23072"/>
          <a:stretch/>
        </p:blipFill>
        <p:spPr>
          <a:xfrm>
            <a:off x="6786909" y="189"/>
            <a:ext cx="5405091" cy="685799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FECCA331-FFA6-F840-9C60-BF25ACF3BDB5}"/>
              </a:ext>
            </a:extLst>
          </p:cNvPr>
          <p:cNvGrpSpPr/>
          <p:nvPr/>
        </p:nvGrpSpPr>
        <p:grpSpPr>
          <a:xfrm>
            <a:off x="0" y="0"/>
            <a:ext cx="9189156" cy="6858000"/>
            <a:chOff x="0" y="0"/>
            <a:chExt cx="5965889" cy="6858000"/>
          </a:xfrm>
        </p:grpSpPr>
        <p:sp>
          <p:nvSpPr>
            <p:cNvPr id="13" name="箭號: 五邊形 12">
              <a:extLst>
                <a:ext uri="{FF2B5EF4-FFF2-40B4-BE49-F238E27FC236}">
                  <a16:creationId xmlns="" xmlns:a16="http://schemas.microsoft.com/office/drawing/2014/main" id="{1ECC6466-4EFD-5345-BC17-67AB57731DB7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箭號: 五邊形 12">
              <a:extLst>
                <a:ext uri="{FF2B5EF4-FFF2-40B4-BE49-F238E27FC236}">
                  <a16:creationId xmlns="" xmlns:a16="http://schemas.microsoft.com/office/drawing/2014/main" id="{6CF55724-0A99-E64A-AB4C-0938CB62E153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箭號: 五邊形 12">
              <a:extLst>
                <a:ext uri="{FF2B5EF4-FFF2-40B4-BE49-F238E27FC236}">
                  <a16:creationId xmlns="" xmlns:a16="http://schemas.microsoft.com/office/drawing/2014/main" id="{D65D1FB8-4CF4-8B4A-A307-6F7F618C0D88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924" y="1052736"/>
            <a:ext cx="7476698" cy="30963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 b="1" baseline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23924" y="4221088"/>
            <a:ext cx="7476698" cy="1284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303463" algn="l"/>
              </a:tabLst>
              <a:defRPr sz="2000" baseline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0" y="6611967"/>
            <a:ext cx="5375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3C27645-19DC-4542-810A-E94761D6E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163"/>
            <a:ext cx="1500546" cy="6984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7" name="矩形 16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42" name="群組 41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43" name="矩形 4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3" name="內容版面配置區 2">
            <a:extLst>
              <a:ext uri="{FF2B5EF4-FFF2-40B4-BE49-F238E27FC236}">
                <a16:creationId xmlns="" xmlns:a16="http://schemas.microsoft.com/office/drawing/2014/main" id="{9D1178A4-A62F-AE47-B4FD-DFBDEBC0B7E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1688042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4" name="內容版面配置區 2">
            <a:extLst>
              <a:ext uri="{FF2B5EF4-FFF2-40B4-BE49-F238E27FC236}">
                <a16:creationId xmlns="" xmlns:a16="http://schemas.microsoft.com/office/drawing/2014/main" id="{18BDE748-AF06-9848-B53D-40087470A38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94425" y="1694425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1" name="矩形 1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35360" y="1681163"/>
            <a:ext cx="5662215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84440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3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0" name="矩形 29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0" name="內容版面配置區 2">
            <a:extLst>
              <a:ext uri="{FF2B5EF4-FFF2-40B4-BE49-F238E27FC236}">
                <a16:creationId xmlns="" xmlns:a16="http://schemas.microsoft.com/office/drawing/2014/main" id="{9A4A12A5-18A4-CA4A-8E68-97EAFD19927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1" name="內容版面配置區 2">
            <a:extLst>
              <a:ext uri="{FF2B5EF4-FFF2-40B4-BE49-F238E27FC236}">
                <a16:creationId xmlns="" xmlns:a16="http://schemas.microsoft.com/office/drawing/2014/main" id="{E09B3CAD-22B9-BC48-9D7D-2345FF14DD3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7220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9" name="矩形 8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5" name="群組 24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6" name="矩形 25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群組 19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1" name="矩形 20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0" y="6611969"/>
            <a:ext cx="12192000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4DADA6C2-E637-F642-95E5-0309E3EB9F41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7" name="箭號: 五邊形 12">
              <a:extLst>
                <a:ext uri="{FF2B5EF4-FFF2-40B4-BE49-F238E27FC236}">
                  <a16:creationId xmlns="" xmlns:a16="http://schemas.microsoft.com/office/drawing/2014/main" id="{C3424005-2947-5749-B94D-7EE01D59B97D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箭號: 五邊形 12">
              <a:extLst>
                <a:ext uri="{FF2B5EF4-FFF2-40B4-BE49-F238E27FC236}">
                  <a16:creationId xmlns="" xmlns:a16="http://schemas.microsoft.com/office/drawing/2014/main" id="{78B68587-E393-9C46-A4CA-137BCC2B13AD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箭號: 五邊形 12"/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0" y="6611967"/>
            <a:ext cx="3935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2" name="矩形 2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18" name="內容版面配置區 2">
            <a:extLst>
              <a:ext uri="{FF2B5EF4-FFF2-40B4-BE49-F238E27FC236}">
                <a16:creationId xmlns="" xmlns:a16="http://schemas.microsoft.com/office/drawing/2014/main" id="{BB9680E6-3D9F-FF42-BA19-F206A773FE6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640" y="552970"/>
            <a:ext cx="5760000" cy="5756350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108562A-19D8-3347-A5CB-8FD2094D2AC6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6" name="箭號: 五邊形 12">
              <a:extLst>
                <a:ext uri="{FF2B5EF4-FFF2-40B4-BE49-F238E27FC236}">
                  <a16:creationId xmlns="" xmlns:a16="http://schemas.microsoft.com/office/drawing/2014/main" id="{0350FA7D-8512-F24E-9F36-7F4296D197F2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箭號: 五邊形 12">
              <a:extLst>
                <a:ext uri="{FF2B5EF4-FFF2-40B4-BE49-F238E27FC236}">
                  <a16:creationId xmlns="" xmlns:a16="http://schemas.microsoft.com/office/drawing/2014/main" id="{125DE2BA-1E8B-2447-AEBE-4BDB2873316E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箭號: 五邊形 12">
              <a:extLst>
                <a:ext uri="{FF2B5EF4-FFF2-40B4-BE49-F238E27FC236}">
                  <a16:creationId xmlns="" xmlns:a16="http://schemas.microsoft.com/office/drawing/2014/main" id="{467877CF-B77C-BE4F-8D6F-89063BBFC3DE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096000" y="548680"/>
            <a:ext cx="5760640" cy="57606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0" y="6611967"/>
            <a:ext cx="12191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8" name="矩形 27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22" name="標題 1">
            <a:extLst>
              <a:ext uri="{FF2B5EF4-FFF2-40B4-BE49-F238E27FC236}">
                <a16:creationId xmlns="" xmlns:a16="http://schemas.microsoft.com/office/drawing/2014/main" id="{6E193196-9107-784C-A964-C67153D06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4" name="文字版面配置區 3">
            <a:extLst>
              <a:ext uri="{FF2B5EF4-FFF2-40B4-BE49-F238E27FC236}">
                <a16:creationId xmlns="" xmlns:a16="http://schemas.microsoft.com/office/drawing/2014/main" id="{5922BEEB-F3AC-E443-B34D-CE264A9822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3577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eg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9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12.png"/><Relationship Id="rId7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tebuilderreport.com/stock-up" TargetMode="External"/><Relationship Id="rId4" Type="http://schemas.openxmlformats.org/officeDocument/2006/relationships/hyperlink" Target="https://www.theverge.com/2016/12/5/13842592/amazon-go-new-cashier-less-convenience-store" TargetMode="External"/><Relationship Id="rId5" Type="http://schemas.openxmlformats.org/officeDocument/2006/relationships/hyperlink" Target="https://www.cool3c.com/article/115181" TargetMode="External"/><Relationship Id="rId6" Type="http://schemas.openxmlformats.org/officeDocument/2006/relationships/hyperlink" Target="https://www.mnn.com/green-tech/research-innovations/blogs/amazon-go-lot-more-just-checkout-free-grocery-store" TargetMode="External"/><Relationship Id="rId7" Type="http://schemas.openxmlformats.org/officeDocument/2006/relationships/hyperlink" Target="https://www.usatoday.com/videos/tech/2018/01/22/amazon-go-lets-you-skip-checkout-line/109679992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laticon.com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5" y="2069196"/>
            <a:ext cx="8228953" cy="2056015"/>
          </a:xfrm>
        </p:spPr>
        <p:txBody>
          <a:bodyPr/>
          <a:lstStyle/>
          <a:p>
            <a:r>
              <a:rPr lang="en-US" altLang="zh-TW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Tracking System Based on RFID Signal</a:t>
            </a:r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6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Proposal</a:t>
            </a:r>
            <a:endParaRPr lang="zh-TW" altLang="en-US" sz="4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60" y="4396680"/>
            <a:ext cx="7754198" cy="652815"/>
          </a:xfrm>
        </p:spPr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NCTU NSS-Lab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Cheng-Fa Huang</a:t>
            </a:r>
            <a:endParaRPr lang="zh-TW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2018.08.23 @NCTU EC-543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Willy Cheng-Fa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Huang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42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10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線接點 6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 rot="10800000"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31899" y="3195970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4205401"/>
            <a:ext cx="860202" cy="860202"/>
          </a:xfrm>
          <a:prstGeom prst="rect">
            <a:avLst/>
          </a:prstGeom>
        </p:spPr>
      </p:pic>
      <p:sp>
        <p:nvSpPr>
          <p:cNvPr id="28" name="文字方塊 27"/>
          <p:cNvSpPr txBox="1"/>
          <p:nvPr/>
        </p:nvSpPr>
        <p:spPr>
          <a:xfrm>
            <a:off x="7696200" y="3307904"/>
            <a:ext cx="2628900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Recognition</a:t>
            </a:r>
            <a:endParaRPr lang="zh-TW" altLang="en-US" sz="2800" b="1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909" y="4585645"/>
            <a:ext cx="860202" cy="860202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6521162" y="3264997"/>
            <a:ext cx="2419637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Wristband</a:t>
            </a:r>
            <a:endParaRPr lang="zh-TW" altLang="en-US" sz="2800" b="1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54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07407E-6 L -0.13633 0.05717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23" y="284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 L -0.13034 0.00208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23" y="9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11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線接點 6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 rot="10800000"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19970" y="3163556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459" y="4611525"/>
            <a:ext cx="860202" cy="860202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6358320" y="884720"/>
            <a:ext cx="3893212" cy="2489712"/>
            <a:chOff x="6358320" y="884720"/>
            <a:chExt cx="3893212" cy="2489712"/>
          </a:xfrm>
        </p:grpSpPr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666" y="1226826"/>
              <a:ext cx="873310" cy="873310"/>
            </a:xfrm>
            <a:prstGeom prst="rect">
              <a:avLst/>
            </a:prstGeom>
          </p:spPr>
        </p:pic>
        <p:sp>
          <p:nvSpPr>
            <p:cNvPr id="40" name="橢圓 39"/>
            <p:cNvSpPr/>
            <p:nvPr/>
          </p:nvSpPr>
          <p:spPr>
            <a:xfrm rot="5400000">
              <a:off x="7060070" y="182970"/>
              <a:ext cx="2489712" cy="38932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6768415" y="112842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R4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2437197" y="4275338"/>
            <a:ext cx="4331218" cy="3102484"/>
            <a:chOff x="2437197" y="4275338"/>
            <a:chExt cx="4331218" cy="3102484"/>
          </a:xfrm>
        </p:grpSpPr>
        <p:pic>
          <p:nvPicPr>
            <p:cNvPr id="35" name="圖片 3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6212" y="5405345"/>
              <a:ext cx="873310" cy="873310"/>
            </a:xfrm>
            <a:prstGeom prst="rect">
              <a:avLst/>
            </a:prstGeom>
          </p:spPr>
        </p:pic>
        <p:sp>
          <p:nvSpPr>
            <p:cNvPr id="42" name="橢圓 41"/>
            <p:cNvSpPr/>
            <p:nvPr/>
          </p:nvSpPr>
          <p:spPr>
            <a:xfrm rot="5400000">
              <a:off x="3051564" y="3660971"/>
              <a:ext cx="3102484" cy="433121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2818464" y="4840966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R1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-845632" y="792541"/>
            <a:ext cx="3626931" cy="5631174"/>
            <a:chOff x="-845632" y="792541"/>
            <a:chExt cx="3626931" cy="5631174"/>
          </a:xfrm>
        </p:grpSpPr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108" y="2905363"/>
              <a:ext cx="873310" cy="873310"/>
            </a:xfrm>
            <a:prstGeom prst="rect">
              <a:avLst/>
            </a:prstGeom>
          </p:spPr>
        </p:pic>
        <p:sp>
          <p:nvSpPr>
            <p:cNvPr id="44" name="橢圓 43"/>
            <p:cNvSpPr/>
            <p:nvPr/>
          </p:nvSpPr>
          <p:spPr>
            <a:xfrm>
              <a:off x="-845632" y="792541"/>
              <a:ext cx="3626931" cy="5631174"/>
            </a:xfrm>
            <a:prstGeom prst="ellipse">
              <a:avLst/>
            </a:prstGeom>
            <a:solidFill>
              <a:srgbClr val="FF0000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997615" y="1387724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R2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2336680" y="872020"/>
            <a:ext cx="3893212" cy="2489712"/>
            <a:chOff x="2336680" y="872020"/>
            <a:chExt cx="3893212" cy="2489712"/>
          </a:xfrm>
        </p:grpSpPr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526" y="1353667"/>
              <a:ext cx="873310" cy="873310"/>
            </a:xfrm>
            <a:prstGeom prst="rect">
              <a:avLst/>
            </a:prstGeom>
          </p:spPr>
        </p:pic>
        <p:sp>
          <p:nvSpPr>
            <p:cNvPr id="46" name="橢圓 45"/>
            <p:cNvSpPr/>
            <p:nvPr/>
          </p:nvSpPr>
          <p:spPr>
            <a:xfrm rot="5400000">
              <a:off x="3038430" y="170270"/>
              <a:ext cx="2489712" cy="389321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2744271" y="128105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R3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123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圖片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212" y="5405345"/>
            <a:ext cx="873310" cy="873310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/>
          <p:cNvSpPr/>
          <p:nvPr/>
        </p:nvSpPr>
        <p:spPr>
          <a:xfrm rot="5400000">
            <a:off x="3051564" y="3583096"/>
            <a:ext cx="3102484" cy="4331218"/>
          </a:xfrm>
          <a:prstGeom prst="ellipse">
            <a:avLst/>
          </a:prstGeom>
          <a:solidFill>
            <a:schemeClr val="accent6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z</a:t>
            </a:r>
            <a:endParaRPr lang="zh-TW" altLang="en-US" dirty="0"/>
          </a:p>
        </p:txBody>
      </p:sp>
      <p:pic>
        <p:nvPicPr>
          <p:cNvPr id="43" name="圖片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08" y="2905363"/>
            <a:ext cx="873310" cy="87331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526" y="1353667"/>
            <a:ext cx="873310" cy="873310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666" y="1226826"/>
            <a:ext cx="873310" cy="873310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12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向右箭號 9"/>
          <p:cNvSpPr/>
          <p:nvPr/>
        </p:nvSpPr>
        <p:spPr>
          <a:xfrm rot="10800000"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31899" y="3195970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-845632" y="792541"/>
            <a:ext cx="3626931" cy="5631174"/>
          </a:xfrm>
          <a:prstGeom prst="ellipse">
            <a:avLst/>
          </a:prstGeom>
          <a:solidFill>
            <a:srgbClr val="FF0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 rot="5400000">
            <a:off x="3038430" y="170270"/>
            <a:ext cx="2489712" cy="3893212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 rot="5400000">
            <a:off x="7060070" y="182970"/>
            <a:ext cx="2489712" cy="3893212"/>
          </a:xfrm>
          <a:prstGeom prst="ellipse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269" y="4586400"/>
            <a:ext cx="860202" cy="860202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314" y="3302572"/>
            <a:ext cx="860202" cy="860202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934" y="4749838"/>
            <a:ext cx="860202" cy="860202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039" y="1897861"/>
            <a:ext cx="860202" cy="86020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818464" y="4840966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R1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997615" y="1387724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R2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2744271" y="1281050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R3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6768415" y="1128420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R4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34" name="直線接點 33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80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48148E-6 L -0.22904 0.0238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58" y="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07407E-6 L -0.32252 -0.21018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33" y="-1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0.27031 -0.20532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16" y="-1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85185E-6 L 0.29023 -0.01782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05" y="-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13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922739">
            <a:off x="3029170" y="3395136"/>
            <a:ext cx="1423107" cy="272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6" name="拱形 5"/>
          <p:cNvSpPr/>
          <p:nvPr/>
        </p:nvSpPr>
        <p:spPr>
          <a:xfrm rot="6473465">
            <a:off x="4976058" y="2642853"/>
            <a:ext cx="2219985" cy="2227074"/>
          </a:xfrm>
          <a:prstGeom prst="blockArc">
            <a:avLst>
              <a:gd name="adj1" fmla="val 12045682"/>
              <a:gd name="adj2" fmla="val 802435"/>
              <a:gd name="adj3" fmla="val 20120"/>
            </a:avLst>
          </a:prstGeom>
          <a:blipFill>
            <a:blip r:embed="rId4"/>
            <a:srcRect/>
            <a:stretch>
              <a:fillRect l="-2326" t="-9044" r="-9240" b="68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974007" y="1739900"/>
            <a:ext cx="4088887" cy="922886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Bottle with tag</a:t>
            </a:r>
            <a:endParaRPr lang="zh-TW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6739807" y="4584700"/>
            <a:ext cx="4088887" cy="922886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Wrist with tag</a:t>
            </a:r>
            <a:endParaRPr lang="zh-TW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02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14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向右箭號 9"/>
          <p:cNvSpPr/>
          <p:nvPr/>
        </p:nvSpPr>
        <p:spPr>
          <a:xfrm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31899" y="3195970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 rot="5400000">
            <a:off x="7060070" y="182970"/>
            <a:ext cx="2489712" cy="3893212"/>
          </a:xfrm>
          <a:prstGeom prst="ellipse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949" y="2333570"/>
            <a:ext cx="860202" cy="860202"/>
          </a:xfrm>
          <a:prstGeom prst="rect">
            <a:avLst/>
          </a:prstGeom>
        </p:spPr>
      </p:pic>
      <p:sp>
        <p:nvSpPr>
          <p:cNvPr id="20" name="橢圓 19"/>
          <p:cNvSpPr/>
          <p:nvPr/>
        </p:nvSpPr>
        <p:spPr>
          <a:xfrm rot="5400000">
            <a:off x="3038430" y="170270"/>
            <a:ext cx="2489712" cy="3893212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-845632" y="792541"/>
            <a:ext cx="3626931" cy="5631174"/>
          </a:xfrm>
          <a:prstGeom prst="ellipse">
            <a:avLst/>
          </a:prstGeom>
          <a:solidFill>
            <a:srgbClr val="FF0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7001283" y="3601007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Checkout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33" name="直線接點 32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/>
          <p:cNvSpPr/>
          <p:nvPr/>
        </p:nvSpPr>
        <p:spPr>
          <a:xfrm rot="5400000">
            <a:off x="3051564" y="3660971"/>
            <a:ext cx="3102484" cy="4331218"/>
          </a:xfrm>
          <a:prstGeom prst="ellipse">
            <a:avLst/>
          </a:prstGeom>
          <a:solidFill>
            <a:schemeClr val="accent6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459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7.40741E-7 L 0.19011 0.3303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05" y="165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Inspiration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/>
              <a:t>Region Localization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/>
              <a:t>UHF RFID tag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NLOS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Light weight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Multiple reading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Easy tracking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8167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16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r>
              <a:rPr lang="en-US" altLang="zh-TW" sz="6000" dirty="0">
                <a:latin typeface="Times New Roman" charset="0"/>
                <a:ea typeface="Times New Roman" charset="0"/>
                <a:cs typeface="Times New Roman" charset="0"/>
              </a:rPr>
              <a:t>Environment Statement</a:t>
            </a:r>
          </a:p>
        </p:txBody>
      </p:sp>
    </p:spTree>
    <p:extLst>
      <p:ext uri="{BB962C8B-B14F-4D97-AF65-F5344CB8AC3E}">
        <p14:creationId xmlns:p14="http://schemas.microsoft.com/office/powerpoint/2010/main" val="89778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sz="3200" dirty="0" smtClean="0"/>
              <a:t>Place</a:t>
            </a:r>
            <a:r>
              <a:rPr kumimoji="1" lang="en-US" altLang="zh-TW" dirty="0" smtClean="0"/>
              <a:t> </a:t>
            </a:r>
          </a:p>
          <a:p>
            <a:pPr lvl="1"/>
            <a:r>
              <a:rPr kumimoji="1" lang="en-US" altLang="zh-TW" dirty="0" smtClean="0"/>
              <a:t>Super market</a:t>
            </a:r>
          </a:p>
          <a:p>
            <a:pPr lvl="1"/>
            <a:r>
              <a:rPr kumimoji="1" lang="en-US" altLang="zh-TW" dirty="0" smtClean="0"/>
              <a:t>Shopping mall</a:t>
            </a:r>
          </a:p>
          <a:p>
            <a:pPr lvl="1"/>
            <a:r>
              <a:rPr kumimoji="1" lang="en-US" altLang="zh-TW" dirty="0" smtClean="0"/>
              <a:t>Convenient store</a:t>
            </a: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/>
              <a:t>Definition</a:t>
            </a:r>
          </a:p>
          <a:p>
            <a:pPr lvl="1"/>
            <a:r>
              <a:rPr kumimoji="1" lang="en-US" altLang="zh-TW" dirty="0" smtClean="0"/>
              <a:t>Shelf block</a:t>
            </a:r>
          </a:p>
          <a:p>
            <a:pPr lvl="1"/>
            <a:r>
              <a:rPr kumimoji="1" lang="en-US" altLang="zh-TW" dirty="0" smtClean="0"/>
              <a:t>Square block</a:t>
            </a:r>
          </a:p>
        </p:txBody>
      </p:sp>
    </p:spTree>
    <p:extLst>
      <p:ext uri="{BB962C8B-B14F-4D97-AF65-F5344CB8AC3E}">
        <p14:creationId xmlns:p14="http://schemas.microsoft.com/office/powerpoint/2010/main" val="78227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18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線接點 6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19970" y="3163556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6358320" y="884720"/>
            <a:ext cx="3893212" cy="2489712"/>
            <a:chOff x="6358320" y="884720"/>
            <a:chExt cx="3893212" cy="2489712"/>
          </a:xfrm>
        </p:grpSpPr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666" y="1226826"/>
              <a:ext cx="873310" cy="873310"/>
            </a:xfrm>
            <a:prstGeom prst="rect">
              <a:avLst/>
            </a:prstGeom>
          </p:spPr>
        </p:pic>
        <p:sp>
          <p:nvSpPr>
            <p:cNvPr id="40" name="橢圓 39"/>
            <p:cNvSpPr/>
            <p:nvPr/>
          </p:nvSpPr>
          <p:spPr>
            <a:xfrm rot="5400000">
              <a:off x="7060070" y="182970"/>
              <a:ext cx="2489712" cy="38932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6768415" y="112842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R4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2437197" y="4275338"/>
            <a:ext cx="4331218" cy="3102484"/>
            <a:chOff x="2437197" y="4275338"/>
            <a:chExt cx="4331218" cy="3102484"/>
          </a:xfrm>
        </p:grpSpPr>
        <p:pic>
          <p:nvPicPr>
            <p:cNvPr id="35" name="圖片 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6212" y="5405345"/>
              <a:ext cx="873310" cy="873310"/>
            </a:xfrm>
            <a:prstGeom prst="rect">
              <a:avLst/>
            </a:prstGeom>
          </p:spPr>
        </p:pic>
        <p:sp>
          <p:nvSpPr>
            <p:cNvPr id="42" name="橢圓 41"/>
            <p:cNvSpPr/>
            <p:nvPr/>
          </p:nvSpPr>
          <p:spPr>
            <a:xfrm rot="5400000">
              <a:off x="3051564" y="3660971"/>
              <a:ext cx="3102484" cy="433121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-845632" y="792541"/>
            <a:ext cx="3626931" cy="5631174"/>
            <a:chOff x="-845632" y="792541"/>
            <a:chExt cx="3626931" cy="5631174"/>
          </a:xfrm>
        </p:grpSpPr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108" y="2905363"/>
              <a:ext cx="873310" cy="873310"/>
            </a:xfrm>
            <a:prstGeom prst="rect">
              <a:avLst/>
            </a:prstGeom>
          </p:spPr>
        </p:pic>
        <p:sp>
          <p:nvSpPr>
            <p:cNvPr id="44" name="橢圓 43"/>
            <p:cNvSpPr/>
            <p:nvPr/>
          </p:nvSpPr>
          <p:spPr>
            <a:xfrm>
              <a:off x="-845632" y="792541"/>
              <a:ext cx="3626931" cy="5631174"/>
            </a:xfrm>
            <a:prstGeom prst="ellipse">
              <a:avLst/>
            </a:prstGeom>
            <a:solidFill>
              <a:srgbClr val="FF0000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2336680" y="872020"/>
            <a:ext cx="3893212" cy="2489712"/>
            <a:chOff x="2336680" y="872020"/>
            <a:chExt cx="3893212" cy="2489712"/>
          </a:xfrm>
        </p:grpSpPr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526" y="1353667"/>
              <a:ext cx="873310" cy="873310"/>
            </a:xfrm>
            <a:prstGeom prst="rect">
              <a:avLst/>
            </a:prstGeom>
          </p:spPr>
        </p:pic>
        <p:sp>
          <p:nvSpPr>
            <p:cNvPr id="46" name="橢圓 45"/>
            <p:cNvSpPr/>
            <p:nvPr/>
          </p:nvSpPr>
          <p:spPr>
            <a:xfrm rot="5400000">
              <a:off x="3038430" y="170270"/>
              <a:ext cx="2489712" cy="389321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2744271" y="128105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R3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842887" y="3768810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Foods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3649690" y="4565276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Beverage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2951670" y="2320495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Toys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7257234" y="2331027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Groceries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23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  <p:bldP spid="37" grpId="0"/>
      <p:bldP spid="3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dirty="0" smtClean="0"/>
              <a:t>Passive tag</a:t>
            </a:r>
          </a:p>
          <a:p>
            <a:pPr lvl="1"/>
            <a:r>
              <a:rPr kumimoji="1" lang="en-US" altLang="zh-TW" dirty="0" smtClean="0"/>
              <a:t>Object tag</a:t>
            </a:r>
          </a:p>
          <a:p>
            <a:pPr lvl="1"/>
            <a:r>
              <a:rPr kumimoji="1" lang="en-US" altLang="zh-TW" dirty="0" smtClean="0"/>
              <a:t>Wrist tag</a:t>
            </a:r>
          </a:p>
          <a:p>
            <a:pPr>
              <a:lnSpc>
                <a:spcPct val="200000"/>
              </a:lnSpc>
            </a:pPr>
            <a:r>
              <a:rPr kumimoji="1" lang="en-US" altLang="zh-TW" dirty="0" smtClean="0"/>
              <a:t>Reader</a:t>
            </a:r>
            <a:endParaRPr kumimoji="1" lang="zh-TW" altLang="en-US" dirty="0" smtClean="0"/>
          </a:p>
          <a:p>
            <a:pPr lvl="1"/>
            <a:r>
              <a:rPr kumimoji="1" lang="en-US" altLang="zh-TW" dirty="0" smtClean="0"/>
              <a:t>Over each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region</a:t>
            </a:r>
          </a:p>
          <a:p>
            <a:pPr>
              <a:lnSpc>
                <a:spcPct val="200000"/>
              </a:lnSpc>
            </a:pPr>
            <a:r>
              <a:rPr kumimoji="1" lang="en-US" altLang="zh-TW" dirty="0" smtClean="0"/>
              <a:t>Data base</a:t>
            </a:r>
          </a:p>
          <a:p>
            <a:pPr lvl="1"/>
            <a:r>
              <a:rPr kumimoji="1" lang="en-US" altLang="zh-TW" dirty="0" smtClean="0"/>
              <a:t>QR-code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3393" b="3249"/>
          <a:stretch/>
        </p:blipFill>
        <p:spPr>
          <a:xfrm>
            <a:off x="4468812" y="1695028"/>
            <a:ext cx="2009775" cy="46863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359" y="1999828"/>
            <a:ext cx="295275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Outline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</p:spPr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zh-TW" sz="3200" dirty="0">
                <a:latin typeface="Times New Roman" charset="0"/>
                <a:ea typeface="Times New Roman" charset="0"/>
                <a:cs typeface="Times New Roman" charset="0"/>
              </a:rPr>
              <a:t>Motivation</a:t>
            </a:r>
          </a:p>
          <a:p>
            <a:pPr fontAlgn="base">
              <a:lnSpc>
                <a:spcPct val="150000"/>
              </a:lnSpc>
            </a:pPr>
            <a:r>
              <a:rPr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Environment Statement </a:t>
            </a:r>
          </a:p>
          <a:p>
            <a:pPr fontAlgn="base">
              <a:lnSpc>
                <a:spcPct val="150000"/>
              </a:lnSpc>
            </a:pPr>
            <a:r>
              <a:rPr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Challenge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485611" y="2074469"/>
            <a:ext cx="1459405" cy="1641830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977901" y="1549401"/>
            <a:ext cx="8574034" cy="5307178"/>
            <a:chOff x="2071113" y="1112434"/>
            <a:chExt cx="4158780" cy="2249297"/>
          </a:xfrm>
        </p:grpSpPr>
        <p:sp>
          <p:nvSpPr>
            <p:cNvPr id="25" name="矩形 24"/>
            <p:cNvSpPr/>
            <p:nvPr/>
          </p:nvSpPr>
          <p:spPr>
            <a:xfrm>
              <a:off x="2882901" y="1226826"/>
              <a:ext cx="2667000" cy="2000302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 rot="5400000">
              <a:off x="3025854" y="157693"/>
              <a:ext cx="2249297" cy="41587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2638" y="4022969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36662" y="1769923"/>
            <a:ext cx="776386" cy="143296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3573">
            <a:off x="5331493" y="3519432"/>
            <a:ext cx="776386" cy="14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1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485611" y="2074469"/>
            <a:ext cx="1459405" cy="1641830"/>
          </a:xfrm>
          <a:prstGeom prst="rect">
            <a:avLst/>
          </a:prstGeom>
        </p:spPr>
      </p:pic>
      <p:sp>
        <p:nvSpPr>
          <p:cNvPr id="14" name="橢圓 13"/>
          <p:cNvSpPr/>
          <p:nvPr/>
        </p:nvSpPr>
        <p:spPr>
          <a:xfrm rot="5400000">
            <a:off x="2611328" y="-84026"/>
            <a:ext cx="5307178" cy="85740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651540" y="1819306"/>
            <a:ext cx="5498475" cy="471967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User Comes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2638" y="4022969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36662" y="1769923"/>
            <a:ext cx="776386" cy="143296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3573">
            <a:off x="5331493" y="3519432"/>
            <a:ext cx="776386" cy="143296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5" y="5021194"/>
            <a:ext cx="1360134" cy="1360134"/>
          </a:xfrm>
          <a:prstGeom prst="rect">
            <a:avLst/>
          </a:prstGeom>
        </p:spPr>
      </p:pic>
      <p:sp>
        <p:nvSpPr>
          <p:cNvPr id="13" name="向右箭號 12"/>
          <p:cNvSpPr/>
          <p:nvPr/>
        </p:nvSpPr>
        <p:spPr>
          <a:xfrm rot="19368669">
            <a:off x="1807129" y="4951863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572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485611" y="2074469"/>
            <a:ext cx="1459405" cy="1641830"/>
          </a:xfrm>
          <a:prstGeom prst="rect">
            <a:avLst/>
          </a:prstGeom>
        </p:spPr>
      </p:pic>
      <p:sp>
        <p:nvSpPr>
          <p:cNvPr id="13" name="橢圓 12"/>
          <p:cNvSpPr/>
          <p:nvPr/>
        </p:nvSpPr>
        <p:spPr>
          <a:xfrm rot="5400000">
            <a:off x="2611328" y="-84026"/>
            <a:ext cx="5307178" cy="85740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651540" y="1819306"/>
            <a:ext cx="5498475" cy="471967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Identification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8251">
            <a:off x="5080030" y="3641861"/>
            <a:ext cx="608316" cy="1122756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2638" y="4022969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36662" y="1769923"/>
            <a:ext cx="776386" cy="143296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154" y="4447576"/>
            <a:ext cx="1360134" cy="136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7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485611" y="2074469"/>
            <a:ext cx="1459405" cy="1641830"/>
          </a:xfrm>
          <a:prstGeom prst="rect">
            <a:avLst/>
          </a:prstGeom>
        </p:spPr>
      </p:pic>
      <p:sp>
        <p:nvSpPr>
          <p:cNvPr id="13" name="橢圓 12"/>
          <p:cNvSpPr/>
          <p:nvPr/>
        </p:nvSpPr>
        <p:spPr>
          <a:xfrm rot="5400000">
            <a:off x="2611328" y="-84026"/>
            <a:ext cx="5307178" cy="85740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651540" y="1819306"/>
            <a:ext cx="5498475" cy="471967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Hand-Stuff Tracking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8251">
            <a:off x="5352025" y="4040306"/>
            <a:ext cx="608316" cy="1122756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2638" y="4022969"/>
            <a:ext cx="776386" cy="143296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756" y="4689746"/>
            <a:ext cx="1360134" cy="1360134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922739">
            <a:off x="3388289" y="2676645"/>
            <a:ext cx="1423107" cy="272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6580">
            <a:off x="4924403" y="2294226"/>
            <a:ext cx="608316" cy="1122756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28696">
            <a:off x="5858089" y="3102736"/>
            <a:ext cx="672907" cy="124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4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24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r>
              <a:rPr lang="en-US" altLang="zh-TW" sz="6000" dirty="0" smtClean="0">
                <a:latin typeface="Times New Roman" charset="0"/>
                <a:ea typeface="Times New Roman" charset="0"/>
                <a:cs typeface="Times New Roman" charset="0"/>
              </a:rPr>
              <a:t>Challenge</a:t>
            </a:r>
            <a:endParaRPr lang="en-US" altLang="zh-TW" sz="6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22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detect the 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 </a:t>
            </a:r>
          </a:p>
          <a:p>
            <a:pPr>
              <a:lnSpc>
                <a:spcPct val="200000"/>
              </a:lnSpc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detect unknown 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tag</a:t>
            </a:r>
          </a:p>
          <a:p>
            <a:pPr>
              <a:lnSpc>
                <a:spcPct val="200000"/>
              </a:lnSpc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match 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tag-object</a:t>
            </a:r>
            <a:endParaRPr lang="en-US" altLang="zh-TW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112" indent="0">
              <a:buNone/>
            </a:pP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02928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479511" y="29199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Detect </a:t>
            </a:r>
            <a:r>
              <a:rPr lang="en-US" altLang="zh-TW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Region User</a:t>
            </a:r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sz="5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user forwards to a region.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5316427" y="1063146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6538" y="4868416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30562" y="2615370"/>
            <a:ext cx="776386" cy="143296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3573">
            <a:off x="7325393" y="4364879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5" y="5021194"/>
            <a:ext cx="1360134" cy="1360134"/>
          </a:xfrm>
          <a:prstGeom prst="rect">
            <a:avLst/>
          </a:prstGeom>
        </p:spPr>
      </p:pic>
      <p:sp>
        <p:nvSpPr>
          <p:cNvPr id="11" name="向右箭號 10"/>
          <p:cNvSpPr/>
          <p:nvPr/>
        </p:nvSpPr>
        <p:spPr>
          <a:xfrm rot="20600884">
            <a:off x="2303439" y="5205715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195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479511" y="29199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Detect New Region User?</a:t>
            </a:r>
            <a:endParaRPr lang="zh-TW" altLang="en-US" sz="5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 signal </a:t>
            </a: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without new user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5316427" y="1063146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6538" y="4868416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30562" y="2615370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5" y="5021194"/>
            <a:ext cx="1360134" cy="1360134"/>
          </a:xfrm>
          <a:prstGeom prst="rect">
            <a:avLst/>
          </a:prstGeom>
        </p:spPr>
      </p:pic>
      <p:sp>
        <p:nvSpPr>
          <p:cNvPr id="11" name="向右箭號 10"/>
          <p:cNvSpPr/>
          <p:nvPr/>
        </p:nvSpPr>
        <p:spPr>
          <a:xfrm rot="20600884">
            <a:off x="2303439" y="5205715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566" y="4048331"/>
            <a:ext cx="2601185" cy="26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6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479511" y="29199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 User?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</a:t>
            </a: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variation </a:t>
            </a: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within the </a:t>
            </a:r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5316427" y="1063146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6538" y="4868416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30562" y="2615370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739" y="3509894"/>
            <a:ext cx="1360134" cy="136013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566" y="3962705"/>
            <a:ext cx="2601185" cy="260118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566" y="4048331"/>
            <a:ext cx="2601185" cy="26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7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523711" y="27773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 </a:t>
            </a:r>
            <a:r>
              <a:rPr lang="en-US" altLang="zh-TW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Unknown </a:t>
            </a:r>
            <a:r>
              <a:rPr lang="en-US" altLang="zh-TW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3360627" y="920546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50738" y="4725816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74700" y="2614400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939" y="3367294"/>
            <a:ext cx="1360134" cy="1360134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766" y="3820105"/>
            <a:ext cx="2601185" cy="2601185"/>
          </a:xfrm>
          <a:prstGeom prst="rect">
            <a:avLst/>
          </a:prstGeom>
        </p:spPr>
      </p:pic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047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r>
              <a:rPr lang="en-US" altLang="zh-TW" sz="6000" dirty="0" smtClean="0">
                <a:latin typeface="Times New Roman" charset="0"/>
                <a:ea typeface="Times New Roman" charset="0"/>
                <a:cs typeface="Times New Roman" charset="0"/>
              </a:rPr>
              <a:t>Motivation</a:t>
            </a:r>
            <a:endParaRPr lang="en-US" altLang="zh-TW" sz="6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99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523711" y="27773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 Unknown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Ask 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 </a:t>
            </a: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query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3386027" y="880583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83001">
            <a:off x="6125528" y="4392280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627130" y="2948665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939" y="3367294"/>
            <a:ext cx="1360134" cy="1360134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4600674" y="3216364"/>
            <a:ext cx="1261456" cy="83099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zh-TW" sz="4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ID?</a:t>
            </a:r>
            <a:endParaRPr lang="zh-TW" altLang="en-US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3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523711" y="27773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 Unknown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Send query to 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 it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3386027" y="880583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5184">
            <a:off x="4583022" y="3416502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517619" y="3423796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939" y="3367294"/>
            <a:ext cx="1360134" cy="1360134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5184">
            <a:off x="5646188" y="3507784"/>
            <a:ext cx="776386" cy="14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5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altLang="zh-TW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 Tag-object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tag-object pair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2"/>
          <a:srcRect t="3393" b="3249"/>
          <a:stretch/>
        </p:blipFill>
        <p:spPr>
          <a:xfrm>
            <a:off x="2975121" y="2420897"/>
            <a:ext cx="1698478" cy="3960431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20897"/>
            <a:ext cx="2952750" cy="40767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971800" y="2420897"/>
            <a:ext cx="1689100" cy="3960431"/>
          </a:xfrm>
          <a:prstGeom prst="rect">
            <a:avLst/>
          </a:prstGeom>
          <a:solidFill>
            <a:schemeClr val="bg2">
              <a:lumMod val="1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6108698" y="2420896"/>
            <a:ext cx="2940051" cy="4076701"/>
          </a:xfrm>
          <a:prstGeom prst="rect">
            <a:avLst/>
          </a:prstGeom>
          <a:solidFill>
            <a:schemeClr val="bg2">
              <a:lumMod val="1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2082800" y="3240047"/>
            <a:ext cx="7277100" cy="24384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081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Reference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https://www.flaticon.com/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https://www.sitebuilderreport.com/stock-up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https://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www.theverge.com/2016/12/5/13842592/amazon-go-new-cashier-less-convenience-store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  <a:hlinkClick r:id="rId5"/>
              </a:rPr>
              <a:t>https://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5"/>
              </a:rPr>
              <a:t>www.cool3c.com/article/115181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  <a:hlinkClick r:id="rId6"/>
              </a:rPr>
              <a:t>https://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6"/>
              </a:rPr>
              <a:t>www.mnn.com/green-tech/research-innovations/blogs/amazon-go-lot-more-just-checkout-free-grocery-store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  <a:hlinkClick r:id="rId7"/>
              </a:rPr>
              <a:t>https://www.usatoday.com/videos/tech/2018/01/22/amazon-go-lets-you-skip-checkout-line/109679992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7"/>
              </a:rPr>
              <a:t>/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2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2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70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15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224481"/>
            <a:ext cx="12282616" cy="7364627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zh-TW" sz="6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6</a:t>
            </a:fld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108" y="1511045"/>
            <a:ext cx="10058400" cy="389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Unmanned Store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Store entrance</a:t>
            </a:r>
          </a:p>
          <a:p>
            <a:pPr lvl="1"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Human recognition</a:t>
            </a:r>
          </a:p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 cross over</a:t>
            </a:r>
          </a:p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Stuff pick</a:t>
            </a:r>
          </a:p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Money pay</a:t>
            </a:r>
          </a:p>
        </p:txBody>
      </p:sp>
    </p:spTree>
    <p:extLst>
      <p:ext uri="{BB962C8B-B14F-4D97-AF65-F5344CB8AC3E}">
        <p14:creationId xmlns:p14="http://schemas.microsoft.com/office/powerpoint/2010/main" val="11266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1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9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-444500" y="-622300"/>
            <a:ext cx="12915900" cy="7480300"/>
          </a:xfrm>
          <a:prstGeom prst="rect">
            <a:avLst/>
          </a:prstGeom>
          <a:solidFill>
            <a:schemeClr val="bg2">
              <a:lumMod val="5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" name="直線接點 3"/>
          <p:cNvCxnSpPr/>
          <p:nvPr/>
        </p:nvCxnSpPr>
        <p:spPr>
          <a:xfrm flipH="1">
            <a:off x="2540000" y="2095500"/>
            <a:ext cx="4330700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254000" y="1576459"/>
            <a:ext cx="2286000" cy="70788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zh-TW" sz="4000" b="0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User Info.</a:t>
            </a:r>
            <a:endParaRPr lang="zh-TW" altLang="en-US" sz="4000" b="0" baseline="0" dirty="0">
              <a:solidFill>
                <a:srgbClr val="FFFF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20700" y="4483104"/>
            <a:ext cx="2590800" cy="70788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zh-TW" sz="4000" dirty="0" smtClean="0">
                <a:solidFill>
                  <a:srgbClr val="FFFF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Scanner</a:t>
            </a:r>
            <a:endParaRPr lang="zh-TW" altLang="en-US" sz="4000" b="0" baseline="0" dirty="0">
              <a:solidFill>
                <a:srgbClr val="FFFF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H="1" flipV="1">
            <a:off x="2540000" y="4976745"/>
            <a:ext cx="2743200" cy="379343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13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NSSLAB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/>
      <a:lstStyle>
        <a:defPPr>
          <a:defRPr b="0" baseline="0" dirty="0">
            <a:solidFill>
              <a:schemeClr val="tx1">
                <a:lumMod val="65000"/>
                <a:lumOff val="35000"/>
              </a:schemeClr>
            </a:solidFill>
            <a:latin typeface="Calibri" panose="020F0502020204030204" pitchFamily="34" charset="0"/>
            <a:ea typeface="微軟正黑體" panose="020B0604030504040204" pitchFamily="34" charset="-12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SSLAB" id="{054A3823-8F2B-BD4B-8299-6F9D4C81B364}" vid="{448C0E5F-F807-6544-9BA0-C7F20924CB9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NSSLAB</Template>
  <TotalTime>10245</TotalTime>
  <Words>336</Words>
  <Application>Microsoft Macintosh PowerPoint</Application>
  <PresentationFormat>寬螢幕</PresentationFormat>
  <Paragraphs>140</Paragraphs>
  <Slides>34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2" baseType="lpstr">
      <vt:lpstr>Arial</vt:lpstr>
      <vt:lpstr>Calibri</vt:lpstr>
      <vt:lpstr>Helvetica</vt:lpstr>
      <vt:lpstr>Times New Roman</vt:lpstr>
      <vt:lpstr>Tw Cen MT Condensed</vt:lpstr>
      <vt:lpstr>微軟正黑體</vt:lpstr>
      <vt:lpstr>新細明體</vt:lpstr>
      <vt:lpstr>NSSLAB</vt:lpstr>
      <vt:lpstr>User Tracking System Based on RFID Signal Proposal</vt:lpstr>
      <vt:lpstr>Outline</vt:lpstr>
      <vt:lpstr>PowerPoint 簡報</vt:lpstr>
      <vt:lpstr>PowerPoint 簡報</vt:lpstr>
      <vt:lpstr>PowerPoint 簡報</vt:lpstr>
      <vt:lpstr>PowerPoint 簡報</vt:lpstr>
      <vt:lpstr>Unmanned Store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System Inspiration </vt:lpstr>
      <vt:lpstr>PowerPoint 簡報</vt:lpstr>
      <vt:lpstr>Region</vt:lpstr>
      <vt:lpstr>PowerPoint 簡報</vt:lpstr>
      <vt:lpstr>RFID Setting</vt:lpstr>
      <vt:lpstr>Query</vt:lpstr>
      <vt:lpstr>An User Comes</vt:lpstr>
      <vt:lpstr>User Identification</vt:lpstr>
      <vt:lpstr>Hand-Stuff Tracking</vt:lpstr>
      <vt:lpstr>PowerPoint 簡報</vt:lpstr>
      <vt:lpstr>Problem</vt:lpstr>
      <vt:lpstr>How to Detect New Region User?</vt:lpstr>
      <vt:lpstr>How to Detect New Region User?</vt:lpstr>
      <vt:lpstr>How to Detect New Region User?</vt:lpstr>
      <vt:lpstr>How to Detect Unknown Tag?</vt:lpstr>
      <vt:lpstr>How to Detect Unknown Tag?</vt:lpstr>
      <vt:lpstr>How to Detect Unknown Tag?</vt:lpstr>
      <vt:lpstr>How to Match Tag-object?</vt:lpstr>
      <vt:lpstr>Reference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Multi-Touch in the Air: Device-Free Finger Tracking and Gesture Recognition via COTS RFID</dc:title>
  <dc:creator>誠發 黃</dc:creator>
  <cp:lastModifiedBy>誠發 黃</cp:lastModifiedBy>
  <cp:revision>1032</cp:revision>
  <dcterms:created xsi:type="dcterms:W3CDTF">2018-06-25T02:04:20Z</dcterms:created>
  <dcterms:modified xsi:type="dcterms:W3CDTF">2018-07-18T15:16:25Z</dcterms:modified>
</cp:coreProperties>
</file>